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13DE0-F2C2-42C2-8E0D-3747D332E234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24803E-6901-49A9-93B5-58467AFB7C3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0105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Karikatur entnommen aus: https://doinggeoandethics.com/2020/11/30/ethische-fragen-in-karikaturen/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24803E-6901-49A9-93B5-58467AFB7C33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38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24803E-6901-49A9-93B5-58467AFB7C3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9304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924273-661B-49D8-9672-6BBF7282A2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BFC21EE-E75C-4CDC-BA45-641A019FE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A906EA-C5A7-422D-B65E-ABA9F605F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CA86CF-2543-43FF-98DC-0EDAECA78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FCB044-F799-402E-AFD1-BC620784D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31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589D96-335A-4232-8A3A-EFDA4EE50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C2B363-8DDF-4AAF-B1F1-EF51919CE3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BC3776-BA7C-4BEF-89BF-44CD9ADAF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A7807E-69C7-4C06-AD76-A5B94AF3A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5A800A-44A7-4B95-BA01-CE337945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76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ACF4C77-49B8-41E8-BF09-0BBECDF702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B9962A-EC76-4913-BCD4-F3690EE3C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080397-89E1-49FF-9560-B5E145DEA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B02E14-22D0-4D56-A00D-55CBF9F6C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1DF890-C6F6-4FC7-8B6C-F2B4CDA9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1344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997606-C47E-4DDC-B882-D02694EF0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7C3AE6-7321-4AD4-B7BC-9737C6BB3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FBBFA-A190-43A7-834A-1ED02174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3EC00A-6FC6-40C8-9AFA-3DE7186FF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9CCECA-3D9F-4387-8E86-51FBC2836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7821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1E1C3A-4231-430D-88EA-D380DD9F5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FE8D41-73E9-4180-9431-2DED605D9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285D1E-521F-4364-906C-461729DD6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5A63A2-5519-4095-9E38-D2F19692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EEB49E-5A96-4C87-8560-E9A312CE7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02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E05404-1FA8-4A0E-A449-27E0E307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ECD496-2915-40D3-9FD6-4860AFBE2A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180C36-99C4-431A-AB45-F370A2E7F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4E82716-A0CE-47C4-9044-7A64914EB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7A7875-1BFA-4211-BFBD-A9C25F86A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3BC3D7-25CA-4854-B7D8-E9BFC7C4F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3864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0EF241-83AC-4470-8238-8B152EC53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3D4A3D-AE44-4331-82E3-F7B7E30C4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C2CC5F8-CC7E-4C8F-AF44-FC2F5B97C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41D02D-624C-49C3-B252-319F164E82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EA9C30-F409-4488-89E0-4B82B2602A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078AA59-0AA7-4099-8405-A0DFE383D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E34F46A-6539-4C51-9A2A-E4279F9A4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89786B1-8F98-46F1-BBD4-3FA2E691A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031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7982DD-1656-4E0C-9310-A9FCB1D19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65D2C29-5F49-474B-B65C-DFC063A3F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0F645F1-17B2-4C8B-8545-EF15E2CF3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90296D-2C67-440D-BE5D-8C6549231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18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33FE047-74D9-464C-97D9-0DF229B60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84F2A5D-212B-4F1B-B492-488EF1F41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122D32B-33DF-4F6C-B43A-900EFE2D1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B1602E-248F-44DB-A720-87B95BAB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FC55FE-5C73-46F4-813C-1956623D6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8E0D943-51BE-4C31-944A-4D657D30BC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2874EE-DBD3-4683-B41C-8FA81D2F1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A13580A-65F5-4D31-86B2-6A9B258FC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8F5AD4B-8F59-430F-B54B-C3D5839FB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962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4FBB6-3DB5-4747-8E59-A01C9CA10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E85122D-8154-4EDA-B679-D0D577C35B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EB92CD-6C98-4653-AFA7-7AFF4D3E0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9D4AFC-82D4-4EA6-B238-7C4457EF5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E5FFC4-65D5-4527-B17E-90DB5DC5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E777918-31F4-49E8-B088-1C94B09D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050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F39A50B-084F-488F-ABC6-2128F1E50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7ADB9B-21B8-42E7-A1D6-2380286D0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2C9942-ADC7-4A9E-B406-5BB331267F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493C2F-0BE1-4C4C-8F3C-2018E63AAA66}" type="datetimeFigureOut">
              <a:rPr lang="de-DE" smtClean="0"/>
              <a:t>05.02.2021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0CE62-8AA4-419B-AAFE-20E60C64A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F6E8851-6339-4CE3-A1BA-CAEE5B7115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73E8-6DE9-4351-B0BE-B61C25A902E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85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7" name="Rectangle 47">
            <a:extLst>
              <a:ext uri="{FF2B5EF4-FFF2-40B4-BE49-F238E27FC236}">
                <a16:creationId xmlns:a16="http://schemas.microsoft.com/office/drawing/2014/main" id="{840C6A03-A965-473C-ADDE-B0F1C5C5C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4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4F75A7-4A32-4CD2-8647-337CBC6DCF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98246"/>
            <a:ext cx="4412419" cy="3626217"/>
          </a:xfrm>
        </p:spPr>
        <p:txBody>
          <a:bodyPr anchor="t">
            <a:normAutofit/>
          </a:bodyPr>
          <a:lstStyle/>
          <a:p>
            <a:pPr algn="r"/>
            <a:r>
              <a:rPr lang="de-DE" sz="5000" b="1">
                <a:solidFill>
                  <a:srgbClr val="FFFFFF"/>
                </a:solidFill>
              </a:rPr>
              <a:t>Das Geschichtsprofil an der Domschule 2021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DB8234-6579-42E0-AB33-A0DF287C3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5350213"/>
            <a:ext cx="4412417" cy="1031537"/>
          </a:xfrm>
        </p:spPr>
        <p:txBody>
          <a:bodyPr>
            <a:normAutofit/>
          </a:bodyPr>
          <a:lstStyle/>
          <a:p>
            <a:pPr algn="r"/>
            <a:r>
              <a:rPr lang="de-DE" sz="2500">
                <a:solidFill>
                  <a:srgbClr val="FFFFFF"/>
                </a:solidFill>
              </a:rPr>
              <a:t>Informationen für Schüler*innen der 10. Klassen und deren Eltern</a:t>
            </a:r>
          </a:p>
        </p:txBody>
      </p:sp>
      <p:sp>
        <p:nvSpPr>
          <p:cNvPr id="59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60" name="Straight Connector 53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98246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100F804B-95ED-4D25-A0FB-03D17DBDCC3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036" b="-1"/>
          <a:stretch/>
        </p:blipFill>
        <p:spPr>
          <a:xfrm>
            <a:off x="5986926" y="1598246"/>
            <a:ext cx="5569864" cy="4783504"/>
          </a:xfrm>
          <a:prstGeom prst="rect">
            <a:avLst/>
          </a:prstGeom>
        </p:spPr>
      </p:pic>
      <p:sp>
        <p:nvSpPr>
          <p:cNvPr id="56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5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25A51E-B781-416C-82AB-25189DC13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de-DE" sz="3200">
                <a:solidFill>
                  <a:srgbClr val="FFFFFF"/>
                </a:solidFill>
              </a:rPr>
              <a:t>Ziele des Geschichtsunterrichts in der Oberstufe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01FB89-6618-4AFA-9F5E-C2DD6F430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de-DE" sz="2000" dirty="0">
                <a:solidFill>
                  <a:schemeClr val="tx1">
                    <a:alpha val="80000"/>
                  </a:schemeClr>
                </a:solidFill>
              </a:rPr>
              <a:t>Beleuchtung historischer, politischer, wirtschaftlicher und sozialer Prozesse, ihrer Bedeutung für die Entwicklung der Menschheit</a:t>
            </a:r>
          </a:p>
          <a:p>
            <a:r>
              <a:rPr lang="de-DE" sz="2000" dirty="0">
                <a:solidFill>
                  <a:schemeClr val="tx1">
                    <a:alpha val="80000"/>
                  </a:schemeClr>
                </a:solidFill>
              </a:rPr>
              <a:t>Aufzeichnung von Zukunftsperspektiven, bzw. Entwicklungsmöglichkeiten der Menschheit</a:t>
            </a:r>
          </a:p>
          <a:p>
            <a:r>
              <a:rPr lang="de-DE" sz="2000" dirty="0">
                <a:solidFill>
                  <a:schemeClr val="tx1">
                    <a:alpha val="80000"/>
                  </a:schemeClr>
                </a:solidFill>
              </a:rPr>
              <a:t>Entwicklung der Schüler*innen zu gesellschaftsfähigen Menschen, die aktiv Demokratie gestalten können</a:t>
            </a:r>
          </a:p>
          <a:p>
            <a:r>
              <a:rPr lang="de-DE" sz="2000" dirty="0">
                <a:solidFill>
                  <a:schemeClr val="tx1">
                    <a:alpha val="80000"/>
                  </a:schemeClr>
                </a:solidFill>
              </a:rPr>
              <a:t>Entwicklung einer historischen Methodenkompetenz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018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4A6F4E1-CCC2-4C22-BAD3-F93D85B2B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 fontScale="90000"/>
          </a:bodyPr>
          <a:lstStyle/>
          <a:p>
            <a:br>
              <a:rPr lang="de-DE" sz="8000" dirty="0">
                <a:solidFill>
                  <a:srgbClr val="FFFFFF"/>
                </a:solidFill>
              </a:rPr>
            </a:br>
            <a:br>
              <a:rPr lang="de-DE" sz="8000" dirty="0">
                <a:solidFill>
                  <a:srgbClr val="FFFFFF"/>
                </a:solidFill>
              </a:rPr>
            </a:br>
            <a:r>
              <a:rPr lang="de-DE" sz="8900" dirty="0">
                <a:solidFill>
                  <a:srgbClr val="FFFFFF"/>
                </a:solidFill>
              </a:rPr>
              <a:t>Inhalte</a:t>
            </a:r>
            <a:br>
              <a:rPr lang="de-DE" sz="8000" dirty="0">
                <a:solidFill>
                  <a:srgbClr val="FFFFFF"/>
                </a:solidFill>
              </a:rPr>
            </a:br>
            <a:br>
              <a:rPr lang="de-DE" sz="8000" dirty="0">
                <a:solidFill>
                  <a:srgbClr val="FFFFFF"/>
                </a:solidFill>
              </a:rPr>
            </a:br>
            <a:r>
              <a:rPr lang="de-DE" sz="2000" dirty="0">
                <a:solidFill>
                  <a:srgbClr val="FFFFFF"/>
                </a:solidFill>
              </a:rPr>
              <a:t>(Wir gehen nicht mehr chronologisch vor, sondern themengebunden. Das bedeutet, dass wir Schwerpunkte setzen, die aus verschiedenen historischen Epochen heraus betrachtet werden.)</a:t>
            </a:r>
            <a:br>
              <a:rPr lang="de-DE" sz="2400" dirty="0">
                <a:solidFill>
                  <a:srgbClr val="FFFFFF"/>
                </a:solidFill>
              </a:rPr>
            </a:br>
            <a:r>
              <a:rPr lang="de-DE" sz="8000" dirty="0">
                <a:solidFill>
                  <a:srgbClr val="FFFFFF"/>
                </a:solidFill>
              </a:rPr>
              <a:t> 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121B89-5553-4AD9-BA79-7AE98201B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Einführungsphase: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Vergangenheit und Gegenwart – Lernen aus der Geschichte?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Begegnungen von Kulturen – Konfrontation, Abgrenzung und Integration?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Wandel von Wirtschaft und Gesellschaft – Kontinuitäten und Brüche</a:t>
            </a:r>
          </a:p>
          <a:p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Qualifikationsphase: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Die Menschenrechte aus universal-historischer Perspektive – angeboren, egalitär, unteilbar und universell?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Nationale Identitäten seit dem 19. Jahrhundert – Realität oder Konstruktion?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Diktatur und Demokratie im Zeitalter der Extreme</a:t>
            </a:r>
          </a:p>
          <a:p>
            <a:pPr lvl="1"/>
            <a:r>
              <a:rPr lang="de-DE" sz="1900" dirty="0">
                <a:solidFill>
                  <a:schemeClr val="tx1">
                    <a:alpha val="80000"/>
                  </a:schemeClr>
                </a:solidFill>
              </a:rPr>
              <a:t>Dauerhafter Friede – eine Utopie?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626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6787460-E153-4FD3-BA05-18C19675D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de-DE" sz="3800">
                <a:solidFill>
                  <a:srgbClr val="FFFFFF"/>
                </a:solidFill>
              </a:rPr>
              <a:t>Voraussetzungen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8DA8F0-D8DF-4C61-83F3-E8C19EF2E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Interesse an Phänomenen des Zusammenlebens in Politik und Gesellschaft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Kritikfähigkeit und Diskussionsfreude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Interesse an historischen Gegebenheiten und die Analyse derer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Interesse an aktuellen Ereignissen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Keine Scheu vor der Bearbeitung historischer Quellen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Freude am wissenschaftlichen Arbeiten (Bearbeiten von Projekten, Erlernen von analytischen Verfahren,…)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864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D4DE35-E065-4DAC-9E99-02A03FE7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3" y="381935"/>
            <a:ext cx="4795960" cy="5974414"/>
          </a:xfrm>
        </p:spPr>
        <p:txBody>
          <a:bodyPr anchor="ctr">
            <a:normAutofit/>
          </a:bodyPr>
          <a:lstStyle/>
          <a:p>
            <a:r>
              <a:rPr lang="de-DE" sz="2800" dirty="0">
                <a:solidFill>
                  <a:srgbClr val="FFFFFF"/>
                </a:solidFill>
              </a:rPr>
              <a:t>Die gesellschaftswissenschaftlichen Fächer</a:t>
            </a:r>
            <a:br>
              <a:rPr lang="de-DE" sz="2000" dirty="0">
                <a:solidFill>
                  <a:srgbClr val="FFFFFF"/>
                </a:solidFill>
              </a:rPr>
            </a:br>
            <a:br>
              <a:rPr lang="de-DE" sz="2000" dirty="0">
                <a:solidFill>
                  <a:srgbClr val="FFFFFF"/>
                </a:solidFill>
              </a:rPr>
            </a:br>
            <a:r>
              <a:rPr lang="de-DE" sz="2000" dirty="0">
                <a:solidFill>
                  <a:srgbClr val="FFFFFF"/>
                </a:solidFill>
              </a:rPr>
              <a:t>Geographie, Wirtschaft/Politik, Philosophie, Religion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B359A9A-AC3D-4553-B9F0-3809FA04A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Profilseminar</a:t>
            </a:r>
          </a:p>
          <a:p>
            <a:r>
              <a:rPr lang="de-DE" sz="2000">
                <a:solidFill>
                  <a:schemeClr val="tx1">
                    <a:alpha val="80000"/>
                  </a:schemeClr>
                </a:solidFill>
              </a:rPr>
              <a:t>Fächerübergreifendes Arbeiten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518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840C6A03-A965-473C-ADDE-B0F1C5C5C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99194A-CD23-4F26-8703-4019F7C59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98246"/>
            <a:ext cx="4412419" cy="362621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  <a:t>Geschichte ist allgegenwärtig</a:t>
            </a:r>
            <a:b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</a:br>
            <a: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  <a:t>		-</a:t>
            </a:r>
            <a:b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</a:br>
            <a: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  <a:t>Gemeinsam aus der Geschichte lernen!</a:t>
            </a:r>
            <a:b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</a:br>
            <a:br>
              <a:rPr lang="de-DE" b="0" i="0" u="none" strike="noStrike" baseline="0" dirty="0">
                <a:solidFill>
                  <a:schemeClr val="bg1"/>
                </a:solidFill>
                <a:latin typeface="AvenirNextLTPro-Regular"/>
              </a:rPr>
            </a:br>
            <a:endParaRPr lang="en-US" sz="28000" dirty="0">
              <a:solidFill>
                <a:schemeClr val="bg1"/>
              </a:solidFill>
            </a:endParaRPr>
          </a:p>
        </p:txBody>
      </p:sp>
      <p:sp>
        <p:nvSpPr>
          <p:cNvPr id="18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12034" y="1267063"/>
            <a:ext cx="139037" cy="139039"/>
          </a:xfrm>
          <a:custGeom>
            <a:avLst/>
            <a:gdLst>
              <a:gd name="connsiteX0" fmla="*/ 129600 w 139037"/>
              <a:gd name="connsiteY0" fmla="*/ 60082 h 139039"/>
              <a:gd name="connsiteX1" fmla="*/ 78955 w 139037"/>
              <a:gd name="connsiteY1" fmla="*/ 60082 h 139039"/>
              <a:gd name="connsiteX2" fmla="*/ 78955 w 139037"/>
              <a:gd name="connsiteY2" fmla="*/ 9437 h 139039"/>
              <a:gd name="connsiteX3" fmla="*/ 69519 w 139037"/>
              <a:gd name="connsiteY3" fmla="*/ 0 h 139039"/>
              <a:gd name="connsiteX4" fmla="*/ 60082 w 139037"/>
              <a:gd name="connsiteY4" fmla="*/ 9437 h 139039"/>
              <a:gd name="connsiteX5" fmla="*/ 60082 w 139037"/>
              <a:gd name="connsiteY5" fmla="*/ 60082 h 139039"/>
              <a:gd name="connsiteX6" fmla="*/ 9437 w 139037"/>
              <a:gd name="connsiteY6" fmla="*/ 60082 h 139039"/>
              <a:gd name="connsiteX7" fmla="*/ 0 w 139037"/>
              <a:gd name="connsiteY7" fmla="*/ 69520 h 139039"/>
              <a:gd name="connsiteX8" fmla="*/ 9437 w 139037"/>
              <a:gd name="connsiteY8" fmla="*/ 78957 h 139039"/>
              <a:gd name="connsiteX9" fmla="*/ 60082 w 139037"/>
              <a:gd name="connsiteY9" fmla="*/ 78957 h 139039"/>
              <a:gd name="connsiteX10" fmla="*/ 60082 w 139037"/>
              <a:gd name="connsiteY10" fmla="*/ 129602 h 139039"/>
              <a:gd name="connsiteX11" fmla="*/ 69519 w 139037"/>
              <a:gd name="connsiteY11" fmla="*/ 139039 h 139039"/>
              <a:gd name="connsiteX12" fmla="*/ 78955 w 139037"/>
              <a:gd name="connsiteY12" fmla="*/ 129602 h 139039"/>
              <a:gd name="connsiteX13" fmla="*/ 78955 w 139037"/>
              <a:gd name="connsiteY13" fmla="*/ 78957 h 139039"/>
              <a:gd name="connsiteX14" fmla="*/ 129600 w 139037"/>
              <a:gd name="connsiteY14" fmla="*/ 78957 h 139039"/>
              <a:gd name="connsiteX15" fmla="*/ 139037 w 139037"/>
              <a:gd name="connsiteY15" fmla="*/ 69520 h 139039"/>
              <a:gd name="connsiteX16" fmla="*/ 129600 w 139037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7" h="139039">
                <a:moveTo>
                  <a:pt x="129600" y="60082"/>
                </a:moveTo>
                <a:lnTo>
                  <a:pt x="78955" y="60082"/>
                </a:lnTo>
                <a:lnTo>
                  <a:pt x="78955" y="9437"/>
                </a:lnTo>
                <a:cubicBezTo>
                  <a:pt x="78955" y="4225"/>
                  <a:pt x="74730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7" y="139039"/>
                  <a:pt x="69519" y="139039"/>
                </a:cubicBezTo>
                <a:cubicBezTo>
                  <a:pt x="74730" y="139039"/>
                  <a:pt x="78955" y="134814"/>
                  <a:pt x="78955" y="129602"/>
                </a:cubicBezTo>
                <a:lnTo>
                  <a:pt x="78955" y="78957"/>
                </a:lnTo>
                <a:lnTo>
                  <a:pt x="129600" y="78957"/>
                </a:lnTo>
                <a:cubicBezTo>
                  <a:pt x="134812" y="78957"/>
                  <a:pt x="139037" y="74731"/>
                  <a:pt x="139037" y="69520"/>
                </a:cubicBezTo>
                <a:cubicBezTo>
                  <a:pt x="139037" y="64308"/>
                  <a:pt x="134812" y="60082"/>
                  <a:pt x="129600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98246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>
            <a:extLst>
              <a:ext uri="{FF2B5EF4-FFF2-40B4-BE49-F238E27FC236}">
                <a16:creationId xmlns:a16="http://schemas.microsoft.com/office/drawing/2014/main" id="{9F06A220-CA9C-4487-96E5-F98F4E6528C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14" r="6235" b="3"/>
          <a:stretch/>
        </p:blipFill>
        <p:spPr>
          <a:xfrm>
            <a:off x="5986926" y="1598246"/>
            <a:ext cx="5569864" cy="4783504"/>
          </a:xfrm>
          <a:prstGeom prst="rect">
            <a:avLst/>
          </a:prstGeom>
        </p:spPr>
      </p:pic>
      <p:sp>
        <p:nvSpPr>
          <p:cNvPr id="22" name="Graphic 21">
            <a:extLst>
              <a:ext uri="{FF2B5EF4-FFF2-40B4-BE49-F238E27FC236}">
                <a16:creationId xmlns:a16="http://schemas.microsoft.com/office/drawing/2014/main" id="{8D61482F-F3C5-4D66-8C5D-C6BBE3E127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752801" y="1659316"/>
            <a:ext cx="127713" cy="127714"/>
          </a:xfrm>
          <a:custGeom>
            <a:avLst/>
            <a:gdLst>
              <a:gd name="connsiteX0" fmla="*/ 63857 w 127713"/>
              <a:gd name="connsiteY0" fmla="*/ 18874 h 127714"/>
              <a:gd name="connsiteX1" fmla="*/ 108839 w 127713"/>
              <a:gd name="connsiteY1" fmla="*/ 63857 h 127714"/>
              <a:gd name="connsiteX2" fmla="*/ 63857 w 127713"/>
              <a:gd name="connsiteY2" fmla="*/ 108840 h 127714"/>
              <a:gd name="connsiteX3" fmla="*/ 18874 w 127713"/>
              <a:gd name="connsiteY3" fmla="*/ 63857 h 127714"/>
              <a:gd name="connsiteX4" fmla="*/ 63857 w 127713"/>
              <a:gd name="connsiteY4" fmla="*/ 18874 h 127714"/>
              <a:gd name="connsiteX5" fmla="*/ 63857 w 127713"/>
              <a:gd name="connsiteY5" fmla="*/ 0 h 127714"/>
              <a:gd name="connsiteX6" fmla="*/ 0 w 127713"/>
              <a:gd name="connsiteY6" fmla="*/ 63857 h 127714"/>
              <a:gd name="connsiteX7" fmla="*/ 63857 w 127713"/>
              <a:gd name="connsiteY7" fmla="*/ 127714 h 127714"/>
              <a:gd name="connsiteX8" fmla="*/ 127713 w 127713"/>
              <a:gd name="connsiteY8" fmla="*/ 63857 h 127714"/>
              <a:gd name="connsiteX9" fmla="*/ 63857 w 127713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4">
                <a:moveTo>
                  <a:pt x="63857" y="18874"/>
                </a:moveTo>
                <a:cubicBezTo>
                  <a:pt x="88700" y="18874"/>
                  <a:pt x="108839" y="39014"/>
                  <a:pt x="108839" y="63857"/>
                </a:cubicBezTo>
                <a:cubicBezTo>
                  <a:pt x="108839" y="88700"/>
                  <a:pt x="88700" y="108840"/>
                  <a:pt x="63857" y="108840"/>
                </a:cubicBezTo>
                <a:cubicBezTo>
                  <a:pt x="39013" y="108840"/>
                  <a:pt x="18874" y="88700"/>
                  <a:pt x="18874" y="63857"/>
                </a:cubicBezTo>
                <a:cubicBezTo>
                  <a:pt x="18898" y="39024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46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269</Words>
  <Application>Microsoft Office PowerPoint</Application>
  <PresentationFormat>Breitbild</PresentationFormat>
  <Paragraphs>31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AvenirNextLTPro-Regular</vt:lpstr>
      <vt:lpstr>Calibri</vt:lpstr>
      <vt:lpstr>Calibri Light</vt:lpstr>
      <vt:lpstr>Office</vt:lpstr>
      <vt:lpstr>Das Geschichtsprofil an der Domschule 2021</vt:lpstr>
      <vt:lpstr>Ziele des Geschichtsunterrichts in der Oberstufe</vt:lpstr>
      <vt:lpstr>  Inhalte  (Wir gehen nicht mehr chronologisch vor, sondern themengebunden. Das bedeutet, dass wir Schwerpunkte setzen, die aus verschiedenen historischen Epochen heraus betrachtet werden.)  </vt:lpstr>
      <vt:lpstr>Voraussetzungen</vt:lpstr>
      <vt:lpstr>Die gesellschaftswissenschaftlichen Fächer  Geographie, Wirtschaft/Politik, Philosophie, Religion</vt:lpstr>
      <vt:lpstr>Geschichte ist allgegenwärtig   - Gemeinsam aus der Geschichte lernen!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Geschichtsprofil an der Domschule 2021</dc:title>
  <dc:creator>Alexandra Papst</dc:creator>
  <cp:lastModifiedBy>Andrea Peltzer</cp:lastModifiedBy>
  <cp:revision>3</cp:revision>
  <dcterms:created xsi:type="dcterms:W3CDTF">2021-01-22T13:39:24Z</dcterms:created>
  <dcterms:modified xsi:type="dcterms:W3CDTF">2021-02-05T06:03:34Z</dcterms:modified>
</cp:coreProperties>
</file>