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8" r:id="rId2"/>
    <p:sldId id="280" r:id="rId3"/>
    <p:sldId id="285" r:id="rId4"/>
    <p:sldId id="286" r:id="rId5"/>
    <p:sldId id="287" r:id="rId6"/>
    <p:sldId id="288" r:id="rId7"/>
    <p:sldId id="290" r:id="rId8"/>
    <p:sldId id="289" r:id="rId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3" autoAdjust="0"/>
    <p:restoredTop sz="92978" autoAdjust="0"/>
  </p:normalViewPr>
  <p:slideViewPr>
    <p:cSldViewPr>
      <p:cViewPr varScale="1">
        <p:scale>
          <a:sx n="102" d="100"/>
          <a:sy n="102" d="100"/>
        </p:scale>
        <p:origin x="17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DAE11-A077-40CF-B6CB-C89B7A8820AD}" type="datetimeFigureOut">
              <a:rPr lang="de-DE" smtClean="0"/>
              <a:pPr/>
              <a:t>05.02.2021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D413E-1382-41D6-AC3B-58349B8C8A6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314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A174-5B89-4D55-9FC3-830FBE0AAAA7}" type="datetime1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CCAF9-82F2-41BE-87F6-7130BFA7E4EA}" type="datetime1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5734-0B19-476C-8F6B-82F0358F6C90}" type="datetime1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65C9-78C9-4C95-8D52-C6B9A901B35F}" type="datetime1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DD52-6F6C-4916-82D4-5FF5CD29B3D9}" type="datetime1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0E1F-F0F1-4618-A02C-2D377EA4C236}" type="datetime1">
              <a:rPr lang="de-DE" smtClean="0"/>
              <a:t>05.02.2021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7BED-F174-46A9-8A23-C5A6A5ABC80C}" type="datetime1">
              <a:rPr lang="de-DE" smtClean="0"/>
              <a:t>05.02.2021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44B-0A3F-4F68-8693-449AEBF1236C}" type="datetime1">
              <a:rPr lang="de-DE" smtClean="0"/>
              <a:t>05.02.2021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07B3-703C-40AF-BA3D-B8D9FE5AE7E2}" type="datetime1">
              <a:rPr lang="de-DE" smtClean="0"/>
              <a:t>05.02.2021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4B5B-C526-4308-8270-D4ACDA500BDB}" type="datetime1">
              <a:rPr lang="de-DE" smtClean="0"/>
              <a:t>05.02.2021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D8C5-5171-4573-8DF5-BFCC1ECD720E}" type="datetime1">
              <a:rPr lang="de-DE" smtClean="0"/>
              <a:t>05.02.2021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F593-0CC8-421A-BE6C-382185931B46}" type="datetime1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Sibylle Hasenberg-Duering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AEE6-DB9C-4DDC-9DB2-0ED9CFA44A8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hyperlink" Target="https://youtu.be/rfSVCwneX6M?t=5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14.jpeg"/><Relationship Id="rId5" Type="http://schemas.microsoft.com/office/2007/relationships/media" Target="../media/media9.m4a"/><Relationship Id="rId10" Type="http://schemas.openxmlformats.org/officeDocument/2006/relationships/image" Target="../media/image1.png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6286512" cy="10715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Russisch in der gymnasialen Oberstufe</a:t>
            </a:r>
          </a:p>
          <a:p>
            <a:pPr algn="ctr"/>
            <a:r>
              <a:rPr lang="de-DE" sz="2400" dirty="0"/>
              <a:t>Neu beginnende 3. Fremdsprache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0"/>
            <a:ext cx="2928926" cy="107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539552" y="1246687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Russland – das Land der Superlative und warum es sich lohnt, Russisch zu lernen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4EF49B-30FE-4795-98FA-2FD02E631076}"/>
              </a:ext>
            </a:extLst>
          </p:cNvPr>
          <p:cNvSpPr/>
          <p:nvPr/>
        </p:nvSpPr>
        <p:spPr>
          <a:xfrm>
            <a:off x="539552" y="1631572"/>
            <a:ext cx="8280920" cy="4724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BC03F2E-9CBC-4854-8F34-E1B5245A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2ED71E-125A-4259-896A-CF14471BF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075" y="1653778"/>
            <a:ext cx="6297714" cy="377984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AE8BC4C-EEF0-4D91-B7CF-CCB11C314F39}"/>
              </a:ext>
            </a:extLst>
          </p:cNvPr>
          <p:cNvSpPr/>
          <p:nvPr/>
        </p:nvSpPr>
        <p:spPr>
          <a:xfrm>
            <a:off x="1381823" y="5449179"/>
            <a:ext cx="6297714" cy="25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(https://www.goruma.de/laender/asien/russland/landkarte-geografie)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5ED2C96-81FD-405A-B421-738E04C19C81}"/>
              </a:ext>
            </a:extLst>
          </p:cNvPr>
          <p:cNvSpPr/>
          <p:nvPr/>
        </p:nvSpPr>
        <p:spPr>
          <a:xfrm>
            <a:off x="1395076" y="5717333"/>
            <a:ext cx="6297714" cy="463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e-DE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Russland ist das größte Land der Erde: </a:t>
            </a:r>
          </a:p>
          <a:p>
            <a:pPr lvl="0"/>
            <a:r>
              <a:rPr lang="de-DE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17 075 400 km</a:t>
            </a:r>
            <a:r>
              <a:rPr lang="de-DE" sz="1200" baseline="30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und damit ein Neuntel der weltweiten Landfläche </a:t>
            </a:r>
          </a:p>
        </p:txBody>
      </p:sp>
      <p:pic>
        <p:nvPicPr>
          <p:cNvPr id="2" name="Folie1ppp">
            <a:hlinkClick r:id="" action="ppaction://media"/>
            <a:extLst>
              <a:ext uri="{FF2B5EF4-FFF2-40B4-BE49-F238E27FC236}">
                <a16:creationId xmlns:a16="http://schemas.microsoft.com/office/drawing/2014/main" id="{8B5A95E9-4496-4B32-98FB-7AD26C031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712" y="36891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1118" y="27386"/>
            <a:ext cx="6286512" cy="1050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>
                <a:solidFill>
                  <a:schemeClr val="tx1"/>
                </a:solidFill>
              </a:rPr>
              <a:t>Geografie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0"/>
            <a:ext cx="2928926" cy="107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177212-EDD9-4F61-B147-5737CF4F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B666D29-8899-448E-91E4-C37085FA4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697" y="1506764"/>
            <a:ext cx="5507607" cy="362132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EB792FD-9409-4D29-ABEB-8C00F135F68B}"/>
              </a:ext>
            </a:extLst>
          </p:cNvPr>
          <p:cNvSpPr/>
          <p:nvPr/>
        </p:nvSpPr>
        <p:spPr>
          <a:xfrm>
            <a:off x="1115616" y="5085184"/>
            <a:ext cx="69127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de-DE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DE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Bevölkerungsdichte Russland 9 / km</a:t>
            </a:r>
            <a:r>
              <a:rPr lang="de-DE" sz="140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 Vergleich Deutschland 235/ km</a:t>
            </a:r>
            <a:r>
              <a:rPr lang="de-DE" sz="140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Zeitzonen (</a:t>
            </a:r>
            <a:r>
              <a:rPr lang="de-DE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Δt</a:t>
            </a:r>
            <a:r>
              <a:rPr lang="de-DE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(MEZ) = + 1 bis + 9 h)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Ausdehnung von West nach Ost – 9 000 km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Über 160 Nationalitäten, etwa 45 indigene Völker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1400" kern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die kürzeste Entfernung zwischen Russland und den USA - 64 km Luftlinie über die </a:t>
            </a:r>
            <a:r>
              <a:rPr lang="de-DE" sz="1400" kern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de-DE" sz="1400" kern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eringstraße</a:t>
            </a:r>
            <a:endParaRPr lang="de-DE" sz="1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de-DE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706B150-FB1C-4640-840C-D718BD6EA6A8}"/>
              </a:ext>
            </a:extLst>
          </p:cNvPr>
          <p:cNvSpPr/>
          <p:nvPr/>
        </p:nvSpPr>
        <p:spPr>
          <a:xfrm>
            <a:off x="1115616" y="1166617"/>
            <a:ext cx="6912768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Vergleich Fläche Russland - Deutschland 50 : 1 </a:t>
            </a:r>
          </a:p>
        </p:txBody>
      </p:sp>
      <p:pic>
        <p:nvPicPr>
          <p:cNvPr id="2" name="Folie2ppp">
            <a:hlinkClick r:id="" action="ppaction://media"/>
            <a:extLst>
              <a:ext uri="{FF2B5EF4-FFF2-40B4-BE49-F238E27FC236}">
                <a16:creationId xmlns:a16="http://schemas.microsoft.com/office/drawing/2014/main" id="{2743E733-0A84-41A6-A9F5-647362D5F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980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5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6215074" cy="1071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000" b="1" dirty="0">
              <a:solidFill>
                <a:schemeClr val="tx1"/>
              </a:solidFill>
            </a:endParaRP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Russland – zwei Hauptstädte? 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Moskau und St. Petersburg</a:t>
            </a:r>
            <a:endParaRPr lang="de-DE" sz="2800" dirty="0"/>
          </a:p>
          <a:p>
            <a:endParaRPr lang="de-DE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0"/>
            <a:ext cx="2928926" cy="107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2DA2968-02F7-4660-A4CD-449DB491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22A5180-CC02-465B-B828-2AAAB9615529}"/>
              </a:ext>
            </a:extLst>
          </p:cNvPr>
          <p:cNvSpPr/>
          <p:nvPr/>
        </p:nvSpPr>
        <p:spPr>
          <a:xfrm>
            <a:off x="594830" y="1304860"/>
            <a:ext cx="8242372" cy="1709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(offizielle) Hauptstadt – </a:t>
            </a:r>
            <a:r>
              <a:rPr lang="de-DE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Moskau / </a:t>
            </a:r>
            <a:r>
              <a:rPr lang="ru-RU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Москва </a:t>
            </a:r>
            <a:endParaRPr lang="de-DE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Einwohner: 12,5 Millionen - 20 Millionen (inoffiziell)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Der Rote Platz und der Kreml‘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Metro: rund 9 Millionen Menschen fahren täglich mit der Moskauer Metro; in den 1930er Jahren gebaut unter dem Motto „Paläste für das Volk“</a:t>
            </a:r>
          </a:p>
          <a:p>
            <a:pPr lvl="0"/>
            <a:endParaRPr lang="de-DE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1CF0F9D-1B95-4FE4-AEDD-DDEE45239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353" y="4005064"/>
            <a:ext cx="2719961" cy="161827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B7F1EF9-1C02-44A3-839B-63CAA79641CB}"/>
              </a:ext>
            </a:extLst>
          </p:cNvPr>
          <p:cNvSpPr/>
          <p:nvPr/>
        </p:nvSpPr>
        <p:spPr>
          <a:xfrm>
            <a:off x="3851920" y="3247727"/>
            <a:ext cx="1728192" cy="12427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Metro: Einmal leer und einmal voll… und der Rote Platz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1DE1F55-DCA3-47BB-85B5-32305EA82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14" y="3429000"/>
            <a:ext cx="3024334" cy="20162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F98F1A-319D-4143-9EB6-AAE073EC2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3544" y="4534628"/>
            <a:ext cx="3090623" cy="2075868"/>
          </a:xfrm>
          <a:prstGeom prst="rect">
            <a:avLst/>
          </a:prstGeom>
        </p:spPr>
      </p:pic>
      <p:pic>
        <p:nvPicPr>
          <p:cNvPr id="2" name="Folie3ppp">
            <a:hlinkClick r:id="" action="ppaction://media"/>
            <a:extLst>
              <a:ext uri="{FF2B5EF4-FFF2-40B4-BE49-F238E27FC236}">
                <a16:creationId xmlns:a16="http://schemas.microsoft.com/office/drawing/2014/main" id="{740FD550-EF9A-49B9-BF0B-7F8C47B82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2240" y="3246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9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6286512" cy="1071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>
                <a:solidFill>
                  <a:schemeClr val="tx1"/>
                </a:solidFill>
              </a:rPr>
              <a:t>Russland – 2 Hauptstädte? </a:t>
            </a:r>
          </a:p>
          <a:p>
            <a:pPr algn="ctr"/>
            <a:r>
              <a:rPr lang="de-DE" sz="2400">
                <a:solidFill>
                  <a:schemeClr val="tx1"/>
                </a:solidFill>
              </a:rPr>
              <a:t>Moskau und St. Petersburg</a:t>
            </a:r>
            <a:endParaRPr lang="de-DE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0"/>
            <a:ext cx="2928926" cy="107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64353" y="151672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00" b="1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0564728-DED6-4B64-9EC5-053ADF0D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4EBE9FF-AB02-43A7-8267-0CD67E5CBDA2}"/>
              </a:ext>
            </a:extLst>
          </p:cNvPr>
          <p:cNvSpPr/>
          <p:nvPr/>
        </p:nvSpPr>
        <p:spPr>
          <a:xfrm>
            <a:off x="564353" y="1340767"/>
            <a:ext cx="8112103" cy="15790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(heimliche) Hauptstadt – St. Petersburg / </a:t>
            </a:r>
            <a:r>
              <a:rPr lang="ru-RU" sz="1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Санкт Петербург </a:t>
            </a:r>
            <a:endParaRPr lang="de-DE" sz="1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weitgrößte Stadt Russlands</a:t>
            </a:r>
            <a:r>
              <a:rPr lang="ru-RU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1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 1918 Hauptstadt des Russischen Zarenreiches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„Venedig des Nordens“ - mehr als 300 Brücken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Weiße Nächte / </a:t>
            </a:r>
            <a:r>
              <a:rPr lang="ru-RU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белые ночи</a:t>
            </a:r>
            <a:endParaRPr lang="de-DE" sz="1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5C155A-B40F-4903-9CA2-2D2380348528}"/>
              </a:ext>
            </a:extLst>
          </p:cNvPr>
          <p:cNvSpPr/>
          <p:nvPr/>
        </p:nvSpPr>
        <p:spPr>
          <a:xfrm>
            <a:off x="564354" y="2935971"/>
            <a:ext cx="8135078" cy="34203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Weitere Superlative – Natur und</a:t>
            </a:r>
            <a:r>
              <a:rPr lang="de-DE" sz="1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Klima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Wolga – der längste Fluss Europas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Kaspisches Meer – größtes Binnenmeer der Welt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kalsee – tiefster und ältester See der Welt: 1637 m / größtes Reservoir flüssigen Süßwassers auf der Erde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de-DE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de-DE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ru-RU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Taiga – größtes zusammenhängendes Nadelwaldgebiet der Welt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olare Zonen bis subtropische Zonen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de-DE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de-DE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Bild 2" descr="St. Petersburg Reise - Das Venedig des Nordens">
            <a:extLst>
              <a:ext uri="{FF2B5EF4-FFF2-40B4-BE49-F238E27FC236}">
                <a16:creationId xmlns:a16="http://schemas.microsoft.com/office/drawing/2014/main" id="{47828EC6-BDEC-4C02-9AFD-431C67648B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92" y="1356879"/>
            <a:ext cx="2728664" cy="156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156F54E-1FEB-45E2-9FC8-627844C70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538" y="4221148"/>
            <a:ext cx="2015408" cy="11520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4B3B68-EB82-4769-A978-652D3DFE5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13" y="4010403"/>
            <a:ext cx="2270160" cy="136281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ECE50B4-CB9E-4640-852C-92707926D794}"/>
              </a:ext>
            </a:extLst>
          </p:cNvPr>
          <p:cNvSpPr/>
          <p:nvPr/>
        </p:nvSpPr>
        <p:spPr>
          <a:xfrm>
            <a:off x="5301065" y="4551991"/>
            <a:ext cx="842689" cy="5965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 &lt;-</a:t>
            </a:r>
            <a:r>
              <a:rPr lang="ru-RU" sz="1200" dirty="0">
                <a:solidFill>
                  <a:schemeClr val="tx1"/>
                </a:solidFill>
              </a:rPr>
              <a:t>летом зимой</a:t>
            </a:r>
            <a:r>
              <a:rPr lang="de-DE" sz="1200" dirty="0">
                <a:solidFill>
                  <a:schemeClr val="tx1"/>
                </a:solidFill>
              </a:rPr>
              <a:t> -&gt;</a:t>
            </a:r>
          </a:p>
        </p:txBody>
      </p:sp>
      <p:pic>
        <p:nvPicPr>
          <p:cNvPr id="5" name="Folie4ppp">
            <a:hlinkClick r:id="" action="ppaction://media"/>
            <a:extLst>
              <a:ext uri="{FF2B5EF4-FFF2-40B4-BE49-F238E27FC236}">
                <a16:creationId xmlns:a16="http://schemas.microsoft.com/office/drawing/2014/main" id="{3AFD737A-7D0C-40FD-AA50-49BE114FF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479" y="450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6286512" cy="1071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DE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Warum lohnt es sich, Russisch zu lernen: 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Wusstet Ihr, dass…?</a:t>
            </a:r>
            <a:endParaRPr lang="de-DE" sz="2400" dirty="0"/>
          </a:p>
          <a:p>
            <a:pPr algn="ctr"/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0"/>
            <a:ext cx="2928926" cy="107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64353" y="151672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00" b="1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0564728-DED6-4B64-9EC5-053ADF0D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5C155A-B40F-4903-9CA2-2D2380348528}"/>
              </a:ext>
            </a:extLst>
          </p:cNvPr>
          <p:cNvSpPr/>
          <p:nvPr/>
        </p:nvSpPr>
        <p:spPr>
          <a:xfrm>
            <a:off x="642389" y="1263319"/>
            <a:ext cx="8112103" cy="4792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ru-RU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301625" algn="l"/>
              </a:tabLst>
            </a:pPr>
            <a:r>
              <a:rPr lang="de-DE" sz="1600" spc="35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ca. 160 Millionen Menschen Russisch als Muttersprache sprechen; 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301625" algn="l"/>
              </a:tabLst>
            </a:pPr>
            <a:r>
              <a:rPr lang="de-DE" sz="1600" spc="35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ca. </a:t>
            </a:r>
            <a:r>
              <a:rPr lang="de-DE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70 Millionen Menschen Russisch als Zweitsprache verwenden</a:t>
            </a:r>
            <a:r>
              <a:rPr lang="de-DE" sz="16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de-DE" sz="1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Russisch nach Englisch die meist benutzte Sprache im Internet ist;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ussland Weltgrößen in Musik, Literatur, Kunst und Wissenschaft hervorgebracht hat -  T</a:t>
            </a:r>
            <a:r>
              <a:rPr lang="de-DE" sz="1600" spc="5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schajkowskij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1600" spc="5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Strawinskij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Rachmaninow – Dostojewskij, </a:t>
            </a:r>
            <a:r>
              <a:rPr lang="de-DE" sz="1600" spc="5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Tolstoj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Tschechow – </a:t>
            </a:r>
            <a:r>
              <a:rPr lang="de-DE" sz="1600" spc="5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Kandinskij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Malewitsch, Chagall - Sacharow, Mendelejew, Pawlow;</a:t>
            </a:r>
            <a:endParaRPr lang="de-DE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Russischkenntnisse von Vorteil in Studium und Karriere sind: Internationale Beziehungen (Russland und Deutschland sind seit dem 18. </a:t>
            </a:r>
            <a:r>
              <a:rPr lang="de-DE" sz="1600" spc="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ahrhundert eng miteinander verbunden) – Internationales Recht – Betriebswirtschaftslehre – Politik und Journalismus – Sprachen;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spc="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die Domschule pflegt einen langjährigen Austausch mit dem Lyceum der Universität Irkutsk (am Baikalsee in Sibirien):</a:t>
            </a:r>
            <a:endParaRPr lang="de-DE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Also, LOS!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fik 14" descr="Eis und Schnee am Baikalsee 2020&#10;&#10;Automatisch generierte Beschreibung">
            <a:extLst>
              <a:ext uri="{FF2B5EF4-FFF2-40B4-BE49-F238E27FC236}">
                <a16:creationId xmlns:a16="http://schemas.microsoft.com/office/drawing/2014/main" id="{A5D6DD90-1374-4463-AD11-B81B6A079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4" y="4259703"/>
            <a:ext cx="4019288" cy="1777762"/>
          </a:xfrm>
          <a:prstGeom prst="rect">
            <a:avLst/>
          </a:prstGeom>
        </p:spPr>
      </p:pic>
      <p:pic>
        <p:nvPicPr>
          <p:cNvPr id="17" name="Grafik 16" descr="Ein Bild, das Himmel, draußen, Personen, Bastion enthält.&#10;&#10;Automatisch generierte Beschreibung">
            <a:extLst>
              <a:ext uri="{FF2B5EF4-FFF2-40B4-BE49-F238E27FC236}">
                <a16:creationId xmlns:a16="http://schemas.microsoft.com/office/drawing/2014/main" id="{7BAE568C-5FED-4A5F-8015-29D1D3D41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54" y="4077072"/>
            <a:ext cx="3118914" cy="2003908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BBA32FA4-AD89-4613-BD8A-DC1C7129F888}"/>
              </a:ext>
            </a:extLst>
          </p:cNvPr>
          <p:cNvSpPr/>
          <p:nvPr/>
        </p:nvSpPr>
        <p:spPr>
          <a:xfrm>
            <a:off x="4790847" y="4320492"/>
            <a:ext cx="844731" cy="16561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</a:rPr>
              <a:t>Baikalsee im Winter und Domschüler*innen vor dem Kreml‘ 2020 </a:t>
            </a:r>
          </a:p>
        </p:txBody>
      </p:sp>
      <p:pic>
        <p:nvPicPr>
          <p:cNvPr id="3" name="Folie5ppp">
            <a:hlinkClick r:id="" action="ppaction://media"/>
            <a:extLst>
              <a:ext uri="{FF2B5EF4-FFF2-40B4-BE49-F238E27FC236}">
                <a16:creationId xmlns:a16="http://schemas.microsoft.com/office/drawing/2014/main" id="{86727101-FB9E-4330-8B28-5328A6FC8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1411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1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6286512" cy="1071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DE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Warum lohnt es sich, Russisch zu lernen: 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Wusstet Ihr, dass…?</a:t>
            </a:r>
            <a:endParaRPr lang="de-DE" sz="2400" dirty="0"/>
          </a:p>
          <a:p>
            <a:pPr algn="ctr"/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0"/>
            <a:ext cx="2928926" cy="107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64353" y="151672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00" b="1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0564728-DED6-4B64-9EC5-053ADF0D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5C155A-B40F-4903-9CA2-2D2380348528}"/>
              </a:ext>
            </a:extLst>
          </p:cNvPr>
          <p:cNvSpPr/>
          <p:nvPr/>
        </p:nvSpPr>
        <p:spPr>
          <a:xfrm>
            <a:off x="597448" y="1396340"/>
            <a:ext cx="8112103" cy="48409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Russisch sieht schwer aus, ist es aber nicht wirklich</a:t>
            </a:r>
            <a:r>
              <a:rPr lang="ru-RU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wenn du magst, dann schau und hör hier hinein:</a:t>
            </a:r>
            <a:endParaRPr lang="de-DE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алфавит/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Alphabet: 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https://youtu.be/rfSVCwneX6M?t=5</a:t>
            </a:r>
            <a:endParaRPr lang="ru-RU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endParaRPr lang="de-DE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viele Internationalismen – Meer/</a:t>
            </a:r>
            <a:r>
              <a:rPr lang="ru-RU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1600" spc="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port/</a:t>
            </a:r>
            <a:r>
              <a:rPr lang="ru-RU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спорт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Fußball/</a:t>
            </a:r>
            <a:r>
              <a:rPr lang="ru-RU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футбол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Butterbrot/</a:t>
            </a:r>
            <a:r>
              <a:rPr lang="ru-RU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бутерброд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...</a:t>
            </a:r>
            <a:endParaRPr lang="de-DE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einfaches </a:t>
            </a:r>
            <a:r>
              <a:rPr lang="de-DE" sz="1600" spc="5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Tempussystem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Präteritum - Präsens – Futur und mehr nicht </a:t>
            </a: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de-DE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klares Kasussystem 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Satzbau und Aussprache nicht schwieriger als im Englischen oder Französischen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Also, LOS!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3F7BDC-9D5E-403F-988F-E7E3C9CE9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2492896"/>
            <a:ext cx="2324461" cy="2097161"/>
          </a:xfrm>
          <a:prstGeom prst="rect">
            <a:avLst/>
          </a:prstGeom>
        </p:spPr>
      </p:pic>
      <p:pic>
        <p:nvPicPr>
          <p:cNvPr id="5" name="Folie6ppp">
            <a:hlinkClick r:id="" action="ppaction://media"/>
            <a:extLst>
              <a:ext uri="{FF2B5EF4-FFF2-40B4-BE49-F238E27FC236}">
                <a16:creationId xmlns:a16="http://schemas.microsoft.com/office/drawing/2014/main" id="{44AB41F5-1915-4561-9310-1C9184240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1027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6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6663" y="12907"/>
            <a:ext cx="6215074" cy="1071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Einige Stimmen aus den Russischkursen der Domschule:</a:t>
            </a:r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0"/>
            <a:ext cx="2928926" cy="107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64353" y="151672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00" b="1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0564728-DED6-4B64-9EC5-053ADF0D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5C155A-B40F-4903-9CA2-2D2380348528}"/>
              </a:ext>
            </a:extLst>
          </p:cNvPr>
          <p:cNvSpPr/>
          <p:nvPr/>
        </p:nvSpPr>
        <p:spPr>
          <a:xfrm>
            <a:off x="657499" y="1625932"/>
            <a:ext cx="8112103" cy="47304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>
              <a:lnSpc>
                <a:spcPct val="107000"/>
              </a:lnSpc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endParaRPr lang="de-DE" sz="1600" spc="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spc="5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Also, LOS!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870710-2771-4D6A-BB55-5FD324986F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929383"/>
            <a:ext cx="3150942" cy="4348248"/>
          </a:xfrm>
          <a:prstGeom prst="rect">
            <a:avLst/>
          </a:prstGeom>
        </p:spPr>
      </p:pic>
      <p:pic>
        <p:nvPicPr>
          <p:cNvPr id="15" name="Russisch Vorstellung">
            <a:hlinkClick r:id="" action="ppaction://media"/>
            <a:extLst>
              <a:ext uri="{FF2B5EF4-FFF2-40B4-BE49-F238E27FC236}">
                <a16:creationId xmlns:a16="http://schemas.microsoft.com/office/drawing/2014/main" id="{D649447E-A454-4139-BB6B-B01931B2A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928" y="5318406"/>
            <a:ext cx="609600" cy="609600"/>
          </a:xfrm>
          <a:prstGeom prst="rect">
            <a:avLst/>
          </a:prstGeom>
        </p:spPr>
      </p:pic>
      <p:pic>
        <p:nvPicPr>
          <p:cNvPr id="17" name="Добрый день">
            <a:hlinkClick r:id="" action="ppaction://media"/>
            <a:extLst>
              <a:ext uri="{FF2B5EF4-FFF2-40B4-BE49-F238E27FC236}">
                <a16:creationId xmlns:a16="http://schemas.microsoft.com/office/drawing/2014/main" id="{D21744D1-5BD2-4CDF-B371-E825BBDF12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14259" y="5232068"/>
            <a:ext cx="609600" cy="745058"/>
          </a:xfrm>
          <a:prstGeom prst="rect">
            <a:avLst/>
          </a:prstGeom>
        </p:spPr>
      </p:pic>
      <p:pic>
        <p:nvPicPr>
          <p:cNvPr id="10" name="Valerie Это я.">
            <a:hlinkClick r:id="" action="ppaction://media"/>
            <a:extLst>
              <a:ext uri="{FF2B5EF4-FFF2-40B4-BE49-F238E27FC236}">
                <a16:creationId xmlns:a16="http://schemas.microsoft.com/office/drawing/2014/main" id="{6708DC00-CDCA-4AF3-BCCB-71FF0E23EF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14259" y="1716978"/>
            <a:ext cx="609600" cy="609600"/>
          </a:xfrm>
          <a:prstGeom prst="rect">
            <a:avLst/>
          </a:prstGeom>
        </p:spPr>
      </p:pic>
      <p:pic>
        <p:nvPicPr>
          <p:cNvPr id="11" name="Olivia">
            <a:hlinkClick r:id="" action="ppaction://media"/>
            <a:extLst>
              <a:ext uri="{FF2B5EF4-FFF2-40B4-BE49-F238E27FC236}">
                <a16:creationId xmlns:a16="http://schemas.microsoft.com/office/drawing/2014/main" id="{246629F5-3BCA-4E1A-BADB-5E1400716C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1867" y="1682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7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7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2800"/>
            <a:ext cx="6215074" cy="1071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Russisch an der Domschule</a:t>
            </a:r>
            <a:endParaRPr lang="de-DE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0"/>
            <a:ext cx="2928926" cy="107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64353" y="151672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00" b="1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0564728-DED6-4B64-9EC5-053ADF0D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Sibylle Hasenberg-Duering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5C155A-B40F-4903-9CA2-2D2380348528}"/>
              </a:ext>
            </a:extLst>
          </p:cNvPr>
          <p:cNvSpPr/>
          <p:nvPr/>
        </p:nvSpPr>
        <p:spPr>
          <a:xfrm>
            <a:off x="597448" y="1516722"/>
            <a:ext cx="8112103" cy="4648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Russisch kannst Du als dritte neubeginnende Fremdsprache ab Jahrgangsstufe 11 wählen.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Das Fach wird vierstündig unterrichtet und muss bis zum Abitur durchgehend belegt werden.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Russisch kann als mündliches Abiturfach gewählt werden.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den ersten Wochen erlernst Du das kyrillische Alphabet. Wörter und Sprachstrukturen, also Lexik und Grammatik, sind Voraussetzung für eine gelingende Kommunikation. </a:t>
            </a: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Also wirst Du stetig Vokabeln und Grammatik lernen müssen.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Selbstverständlich sind auch Landeskunde, Kultur, Literatur, Geschichte, Geografie… Unterrichtsinhalte.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Russisch ist eine lebende und lebendige Sprache – sie eröffnet Dir den Zugang zu einer anderen, faszinierenden Welt – mit </a:t>
            </a: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ustauschschülern kommst Du über unsere Partnerschule schnell ins Gespräch!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Давай поговорим </a:t>
            </a: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Lass uns anfangen!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Привет и до встречи! </a:t>
            </a:r>
            <a:endParaRPr lang="de-DE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Sibylle Hasenberg-Düring und Nadja Müller</a:t>
            </a:r>
            <a:endParaRPr lang="de-DE" sz="1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Folie8ppp">
            <a:hlinkClick r:id="" action="ppaction://media"/>
            <a:extLst>
              <a:ext uri="{FF2B5EF4-FFF2-40B4-BE49-F238E27FC236}">
                <a16:creationId xmlns:a16="http://schemas.microsoft.com/office/drawing/2014/main" id="{FF4A49C0-E64E-4750-840F-875175E41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080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Microsoft Office PowerPoint</Application>
  <PresentationFormat>Bildschirmpräsentation (4:3)</PresentationFormat>
  <Paragraphs>108</Paragraphs>
  <Slides>8</Slides>
  <Notes>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Symbol</vt:lpstr>
      <vt:lpstr>Times New Roman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Rainer Rehbehn</dc:creator>
  <cp:lastModifiedBy>Andrea Peltzer</cp:lastModifiedBy>
  <cp:revision>217</cp:revision>
  <dcterms:created xsi:type="dcterms:W3CDTF">2010-08-17T12:42:17Z</dcterms:created>
  <dcterms:modified xsi:type="dcterms:W3CDTF">2021-02-05T12:51:56Z</dcterms:modified>
</cp:coreProperties>
</file>