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/>
    <p:restoredTop sz="94672"/>
  </p:normalViewPr>
  <p:slideViewPr>
    <p:cSldViewPr snapToGrid="0" snapToObjects="1">
      <p:cViewPr varScale="1">
        <p:scale>
          <a:sx n="69" d="100"/>
          <a:sy n="69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D29D0-D89A-8C40-B3EB-CC63B0CBE3C3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5995A-6856-9D4C-8A82-CDDCD61F70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2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5995A-6856-9D4C-8A82-CDDCD61F70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37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15BEC-0127-FD4C-BC40-EE8C47018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72AC97-0538-264F-8F84-F58117A0C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B7CDA1-2D4C-BB4D-9422-BE88445A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F74D2F-3329-2E40-BFFB-74C6B384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E58CF3-18FE-8148-AFAF-48813FFE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8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B4BF1-DE19-9842-98EA-11B448DF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BB873E2-0EA1-3A4B-82A2-8899F1EA7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FF7025-32B2-1349-A0AD-259B1F42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006111-97F2-524B-9AA0-D95CF5B1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DF2897-B57D-1B43-B59F-E2DFC211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00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39B953-5CDF-B64E-8477-A32211D34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11DD54-5796-3540-8200-EAC25A81A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F3F5FD-09E0-F64E-A4AC-8D137D92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123BF8-BA10-D24C-8455-92B381D5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07860D-DBAD-F044-AF4C-27F2D63B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9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0B498-9BAE-704D-BE16-CB5915DC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55A043-B101-1847-9A33-1B2A4034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BE9E3-2868-0D48-AE8E-751D9DBA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1A38D7-762E-4948-A8B3-EF363F27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A35325-ED37-0540-8892-C5496BFE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64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46269-F6DE-0B4C-AF94-807E2241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3150D0-C3C5-C54A-8555-A3C57EFB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569BC4-9E2A-2845-8924-12905689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02DBF-6BB0-0F4A-9624-502D8C7C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7E1CB-5650-B04D-A857-4DD24C1A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43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53977-A7AE-6F4B-A34E-1852B30C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1CE3E3-ACB5-CB4C-AB0E-E0C0C94A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DA77E1-8C15-6E47-9FE8-D5D09F83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B959F2-729B-F645-92EB-6A5C0383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71A685-EDCF-354C-B5B8-4769F64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21698C-9215-2644-9CB1-3D2FAF9A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4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A3007-C4F3-BB4E-B78B-6B0FAEF8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53AE13-2ABC-5449-A017-4484288E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D1B9D2-0BA9-CE45-8653-9323CF724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231AF5-BF4F-2046-9CFE-49C9375D4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5084B7-6224-4644-88E9-567838B16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473B28-E1A8-7341-8CB1-71644881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27BF00-3974-5E4E-952D-CC33318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1CEEA7-D20C-5445-9DF1-1ADCAFA8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9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2CC2C-4316-D043-84B9-B503ACFB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16B2B1-A8B6-C34F-94E2-027F3410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3264F6-5EFF-224B-A28C-D703A496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820893-5324-6A4A-BDCC-23338656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04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43254C-CE83-6E47-AB40-F8830F6C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544700B-0349-DB4B-8EDE-091E6519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7EF728-7CBD-6949-926F-4A6AE5A4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38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E5A8A-CDF8-E24E-9524-78F59433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220A0B-48F1-4444-8C42-BEF88B3E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6FC239-FF22-0B46-ADEB-B0289A151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202AD9-FD5A-4249-922F-E080F8CC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139394-F30A-8943-B81C-F7F239C8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5D6F-14BB-2249-AD20-B9D978F3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19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8A431-48D9-C94C-BDDD-14829A1E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E9EBFA7-F502-4349-ADE4-5D2BE2F33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7EC44-A018-3340-AF98-D857E743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0EDD69-F5D1-C240-9D2A-7D64DC3B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713DF1-EBCD-3E42-AB3D-FF11093A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3275A3-2591-A54A-9275-C3B3D34B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795BDA-3548-0649-9486-BB2194E5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5E0AF0-6E87-5749-A58B-56750F4A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C96BC7-B463-954D-B577-E9250A0AC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CEDB-6750-2549-B149-D456CE431EC5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8A3C13-66C2-ED4A-A3FF-54495163C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A27974-FD33-2E4A-859B-2A25C3808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094E-F195-A143-9C8E-5048B660B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pb.de/apuz/212827/weltbilder-und-weltordnung-in-den-internationalen-beziehungen?p=a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149561324@N03/297224602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illustrations/entscheidung-frage-antwort-waage-101371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ssarabia.altervista.org/deu/3bauern/01.62_farbe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SD_Stuttgart_2009_Piusbruderschaf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C2D8AC-95AE-1A4E-98DF-970B36541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601735"/>
            <a:ext cx="10684151" cy="1991979"/>
          </a:xfrm>
        </p:spPr>
        <p:txBody>
          <a:bodyPr anchor="b">
            <a:normAutofit/>
          </a:bodyPr>
          <a:lstStyle/>
          <a:p>
            <a:r>
              <a:rPr lang="de-DE" sz="6600" b="1">
                <a:solidFill>
                  <a:srgbClr val="FFFFFF"/>
                </a:solidFill>
              </a:rPr>
              <a:t>Religionsunterricht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0CA10286-6EDE-A74E-96D8-690084C12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3806169"/>
            <a:ext cx="9469211" cy="865639"/>
          </a:xfrm>
        </p:spPr>
        <p:txBody>
          <a:bodyPr anchor="t">
            <a:normAutofit/>
          </a:bodyPr>
          <a:lstStyle/>
          <a:p>
            <a:r>
              <a:rPr lang="de-DE" sz="3200">
                <a:solidFill>
                  <a:srgbClr val="FFFFFF"/>
                </a:solidFill>
              </a:rPr>
              <a:t>Mehr als Bibel lesen und Bilder malen… </a:t>
            </a:r>
            <a:r>
              <a:rPr lang="de-DE" sz="3200">
                <a:solidFill>
                  <a:srgbClr val="FFFFFF"/>
                </a:solidFill>
                <a:sym typeface="Wingdings" pitchFamily="2" charset="2"/>
              </a:rPr>
              <a:t></a:t>
            </a:r>
            <a:endParaRPr lang="de-DE" sz="3200">
              <a:solidFill>
                <a:srgbClr val="FFFFFF"/>
              </a:solidFill>
            </a:endParaRPr>
          </a:p>
        </p:txBody>
      </p:sp>
      <p:pic>
        <p:nvPicPr>
          <p:cNvPr id="5" name="Grafik 4" descr="Ein Bild, das Person, Wand, drinnen, Frau enthält.&#10;&#10;Automatisch generierte Beschreibung">
            <a:extLst>
              <a:ext uri="{FF2B5EF4-FFF2-40B4-BE49-F238E27FC236}">
                <a16:creationId xmlns:a16="http://schemas.microsoft.com/office/drawing/2014/main" id="{9CDE3F3F-BD53-0E4D-8805-C46FDCD9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2113">
            <a:off x="9806765" y="4028793"/>
            <a:ext cx="1493985" cy="19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134FE4-72D6-984C-8BAA-E3B79905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13.2 Religion und ihre Ausdrucksformen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4CBC3-94D8-A34E-A44B-6307C2E8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Themenschwerpunkte können hier sein:</a:t>
            </a:r>
          </a:p>
          <a:p>
            <a:r>
              <a:rPr lang="de-DE" sz="2000" dirty="0">
                <a:solidFill>
                  <a:srgbClr val="000000"/>
                </a:solidFill>
              </a:rPr>
              <a:t>Vertiefende Beschäftigung mit einer anderen Religion (Islam, Buddhismus, Judentum,…)</a:t>
            </a:r>
          </a:p>
          <a:p>
            <a:r>
              <a:rPr lang="de-DE" sz="2000" dirty="0">
                <a:solidFill>
                  <a:srgbClr val="000000"/>
                </a:solidFill>
              </a:rPr>
              <a:t>Vertiefende Beschäftigung mit einem religiösen Phänomen (Fundamentalismus,…)</a:t>
            </a: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35FEE9-7D58-9B40-B00D-D2089E5D0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8500">
            <a:off x="6362960" y="4634414"/>
            <a:ext cx="3425134" cy="107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9A625C-C81B-E24F-8D4E-0630C098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Formale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152A83-FFC9-CD48-85B3-66E1E74A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Es wird pro Halbjahr 1 Klausur geschrieben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(oder eine Ersatzleistung erbracht)</a:t>
            </a:r>
          </a:p>
          <a:p>
            <a:r>
              <a:rPr lang="de-DE" sz="2400" dirty="0">
                <a:solidFill>
                  <a:srgbClr val="000000"/>
                </a:solidFill>
              </a:rPr>
              <a:t>Religion ist den Gesellschaftswissenschaften zugeordnet</a:t>
            </a:r>
          </a:p>
          <a:p>
            <a:r>
              <a:rPr lang="de-DE" sz="2400" dirty="0">
                <a:solidFill>
                  <a:srgbClr val="000000"/>
                </a:solidFill>
              </a:rPr>
              <a:t>Religion kann als mündliches Prüfungsfach gewählt werden</a:t>
            </a:r>
          </a:p>
          <a:p>
            <a:pPr marL="0" indent="0"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B8AFF8-7774-9741-B73C-D099F8FF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Ziele des Unterrichts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5B4088-5005-D546-9AF1-188DAF59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Kritisches Hinterfragen von Glaubens-, Sinn- und Wertfragen</a:t>
            </a:r>
          </a:p>
          <a:p>
            <a:r>
              <a:rPr lang="de-DE" sz="2400" dirty="0">
                <a:solidFill>
                  <a:srgbClr val="000000"/>
                </a:solidFill>
              </a:rPr>
              <a:t>Sprechen über weltanschauliche Themen</a:t>
            </a:r>
          </a:p>
          <a:p>
            <a:r>
              <a:rPr lang="de-DE" sz="2400" dirty="0">
                <a:solidFill>
                  <a:srgbClr val="000000"/>
                </a:solidFill>
              </a:rPr>
              <a:t>Einüben von wissenschaftlicher Distanz und Reflexivität</a:t>
            </a:r>
          </a:p>
          <a:p>
            <a:r>
              <a:rPr lang="de-DE" sz="2400" dirty="0">
                <a:solidFill>
                  <a:srgbClr val="000000"/>
                </a:solidFill>
              </a:rPr>
              <a:t>Kritische (Selbst-)Reflexion erlernen.</a:t>
            </a:r>
          </a:p>
          <a:p>
            <a:r>
              <a:rPr lang="de-DE" sz="2400" dirty="0">
                <a:solidFill>
                  <a:srgbClr val="000000"/>
                </a:solidFill>
              </a:rPr>
              <a:t>Erarbeiten fachspezifischer Begriffe</a:t>
            </a:r>
          </a:p>
          <a:p>
            <a:r>
              <a:rPr lang="de-DE" sz="2400" dirty="0">
                <a:solidFill>
                  <a:srgbClr val="000000"/>
                </a:solidFill>
              </a:rPr>
              <a:t>Vernetzung von Wissenschaftsdisziplinen (Theologie, Philosophie, Naturwissenschaften,…)</a:t>
            </a:r>
          </a:p>
        </p:txBody>
      </p:sp>
    </p:spTree>
    <p:extLst>
      <p:ext uri="{BB962C8B-B14F-4D97-AF65-F5344CB8AC3E}">
        <p14:creationId xmlns:p14="http://schemas.microsoft.com/office/powerpoint/2010/main" val="42115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147DE-6A94-C54A-9F38-E5AF3478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Was solltest Du mitbringen?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485FB4-F8E2-A246-8923-7044D573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Neugier auf Fragestellungen, die Glaube und Religionen betreffen</a:t>
            </a:r>
          </a:p>
          <a:p>
            <a:r>
              <a:rPr lang="de-DE" sz="2400" dirty="0">
                <a:solidFill>
                  <a:srgbClr val="000000"/>
                </a:solidFill>
              </a:rPr>
              <a:t>Dialogbereitschaft und Offenheit gegenüber abweichenden Positionen</a:t>
            </a:r>
          </a:p>
          <a:p>
            <a:r>
              <a:rPr lang="de-DE" sz="2400" dirty="0">
                <a:solidFill>
                  <a:srgbClr val="000000"/>
                </a:solidFill>
              </a:rPr>
              <a:t>Interesse an zentralen Fragen (z.B.: „Was ist der Mensch?“)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0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D36B32-F225-3641-AC96-FD34FDC3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11.1 Was ist Religion?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FBA2F0-9408-1C42-9760-B570FD6D6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Was ist Religion?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Welche Funktionen haben Religionen?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Was für Religionstypen gibt es?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Was für Weltbilder stecken dahinter?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Was für Gemeinsamkeiten/ Unterschiede gibt es?</a:t>
            </a:r>
          </a:p>
          <a:p>
            <a:r>
              <a:rPr lang="de-DE" sz="2000" dirty="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82F3B20-8ACA-A14B-8E63-FEA399F15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05479" y="2846546"/>
            <a:ext cx="3905860" cy="26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00A21F1-AE8F-EA46-A560-F5C76BB27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6216" y="3580616"/>
            <a:ext cx="3954162" cy="26412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55A068-722D-414C-B01D-24D7C44F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11.2 Biblisches Reden von Gott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08559A-B570-3D45-9248-367F53B1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Wie die Bibel entstand – und wie man wissenschaftlich mit ihr umgeht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Welche Gottesbilder gibt es in der Bibel? </a:t>
            </a:r>
          </a:p>
          <a:p>
            <a:pPr marL="457200" lvl="1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Was steckt dahinter für ein Welt- und Menschenbild?</a:t>
            </a:r>
          </a:p>
          <a:p>
            <a:pPr marL="0" indent="0"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 descr="Ein Bild, das LEGO, Spielzeug enthält.&#10;&#10;Automatisch generierte Beschreibung">
            <a:extLst>
              <a:ext uri="{FF2B5EF4-FFF2-40B4-BE49-F238E27FC236}">
                <a16:creationId xmlns:a16="http://schemas.microsoft.com/office/drawing/2014/main" id="{65FE2C88-FD00-5B4A-AF2E-CD545E9E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3258" y="2604517"/>
            <a:ext cx="2753936" cy="27539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AAE97D-169B-D946-BA2C-C3D52B23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12.1 Was ist der Mensch?</a:t>
            </a:r>
            <a:br>
              <a:rPr lang="de-DE" sz="4000" dirty="0">
                <a:solidFill>
                  <a:srgbClr val="FFFFFF"/>
                </a:solidFill>
              </a:rPr>
            </a:br>
            <a:r>
              <a:rPr lang="de-DE" sz="4000" dirty="0">
                <a:solidFill>
                  <a:srgbClr val="FFFFFF"/>
                </a:solidFill>
              </a:rPr>
              <a:t>Was ist das richtige Handeln?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7FA3B-5D65-0241-896E-D8439CBB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571167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Wann ist ein Mensch ein Mensch?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	Wann Maschine? Wann Tier?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	Was macht den Menschen aus?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	Wie wirkt sich das Geschlecht, die Zeit, … auf den Menschen aus?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Was ist das richtige Handeln?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E02A0A-B2C8-C444-B015-39AA8D5EBCAD}"/>
              </a:ext>
            </a:extLst>
          </p:cNvPr>
          <p:cNvSpPr txBox="1"/>
          <p:nvPr/>
        </p:nvSpPr>
        <p:spPr>
          <a:xfrm>
            <a:off x="2038865" y="5229260"/>
            <a:ext cx="12603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Im Sterben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C47C26-5580-F84B-8A6A-5C5DD0993234}"/>
              </a:ext>
            </a:extLst>
          </p:cNvPr>
          <p:cNvSpPr txBox="1"/>
          <p:nvPr/>
        </p:nvSpPr>
        <p:spPr>
          <a:xfrm>
            <a:off x="3590852" y="5483583"/>
            <a:ext cx="12603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Am Beginn des Lebens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AE6B9A-79D2-7545-A1E3-FCA575A31011}"/>
              </a:ext>
            </a:extLst>
          </p:cNvPr>
          <p:cNvSpPr txBox="1"/>
          <p:nvPr/>
        </p:nvSpPr>
        <p:spPr>
          <a:xfrm>
            <a:off x="6403230" y="4894544"/>
            <a:ext cx="12603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Im Umgang mit Tieren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DEDA685-93F6-904A-AD3D-CEA5DBD5B2C7}"/>
              </a:ext>
            </a:extLst>
          </p:cNvPr>
          <p:cNvSpPr txBox="1"/>
          <p:nvPr/>
        </p:nvSpPr>
        <p:spPr>
          <a:xfrm>
            <a:off x="8212650" y="5229260"/>
            <a:ext cx="126038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Im Umgang mit Technik (z.B. KI)</a:t>
            </a:r>
          </a:p>
        </p:txBody>
      </p:sp>
    </p:spTree>
    <p:extLst>
      <p:ext uri="{BB962C8B-B14F-4D97-AF65-F5344CB8AC3E}">
        <p14:creationId xmlns:p14="http://schemas.microsoft.com/office/powerpoint/2010/main" val="15217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EB52B6-D8C0-064A-81FE-B5CE0446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12.2 Kirche und Staat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8466D-65FB-9F4E-9C81-C5F35F2A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lnSpcReduction="10000"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Wer bestimmt: Kaiser oder Papst? (Investiturstreit)</a:t>
            </a:r>
          </a:p>
          <a:p>
            <a:r>
              <a:rPr lang="de-DE" sz="2000" dirty="0">
                <a:solidFill>
                  <a:srgbClr val="000000"/>
                </a:solidFill>
              </a:rPr>
              <a:t>Zwei Regimenter (Luthers Idee von Kirche und Staat)</a:t>
            </a:r>
          </a:p>
          <a:p>
            <a:r>
              <a:rPr lang="de-DE" sz="2000" dirty="0">
                <a:solidFill>
                  <a:srgbClr val="000000"/>
                </a:solidFill>
              </a:rPr>
              <a:t>Laizismus und Gottesstaat – Welche Staatsformen gibt es heute?</a:t>
            </a:r>
          </a:p>
          <a:p>
            <a:r>
              <a:rPr lang="de-DE" sz="2000" dirty="0">
                <a:solidFill>
                  <a:srgbClr val="000000"/>
                </a:solidFill>
              </a:rPr>
              <a:t>Kirche im Dritten Reich</a:t>
            </a:r>
          </a:p>
          <a:p>
            <a:r>
              <a:rPr lang="de-DE" sz="2000" dirty="0">
                <a:solidFill>
                  <a:srgbClr val="000000"/>
                </a:solidFill>
              </a:rPr>
              <a:t>Religion und Gesellschaft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	</a:t>
            </a:r>
            <a:r>
              <a:rPr lang="de-DE" sz="2000" dirty="0">
                <a:solidFill>
                  <a:srgbClr val="000000"/>
                </a:solidFill>
                <a:sym typeface="Wingdings" pitchFamily="2" charset="2"/>
              </a:rPr>
              <a:t> Wie gehen wir mit Religion/en in unserer Gesellschaft um?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  <a:sym typeface="Wingdings" pitchFamily="2" charset="2"/>
              </a:rPr>
              <a:t>	 Wie gehen Religion/en mit unserer Gesellschaft um?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5ACF0AB-2D87-8B47-A08D-C9F14D2C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66922" y="2862105"/>
            <a:ext cx="2551152" cy="18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9EEF3B-00E8-7844-AAB8-4DD1F096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13.1 Religionskritik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31461-C8BB-AD4C-B5AE-B400594D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Die Frage nach der Wahrnehmung und dem Verstehen von Religion und ihren Ausdrucksformen.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Wahrheitsfrage, Absolutheitsanspruch,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Fundamentalistisches Denken (gegenwärtig und historisch)</a:t>
            </a:r>
          </a:p>
          <a:p>
            <a:r>
              <a:rPr lang="de-DE" sz="2000" dirty="0">
                <a:solidFill>
                  <a:srgbClr val="000000"/>
                </a:solidFill>
              </a:rPr>
              <a:t>Gottesbeweise</a:t>
            </a:r>
          </a:p>
          <a:p>
            <a:r>
              <a:rPr lang="de-DE" sz="2000" dirty="0">
                <a:solidFill>
                  <a:srgbClr val="000000"/>
                </a:solidFill>
              </a:rPr>
              <a:t>Religionskritik, neuer Atheismus</a:t>
            </a:r>
          </a:p>
        </p:txBody>
      </p:sp>
      <p:pic>
        <p:nvPicPr>
          <p:cNvPr id="9" name="Grafik 8" descr="Ein Bild, das Text, Himmel, draußen, Schild enthält.&#10;&#10;Automatisch generierte Beschreibung">
            <a:extLst>
              <a:ext uri="{FF2B5EF4-FFF2-40B4-BE49-F238E27FC236}">
                <a16:creationId xmlns:a16="http://schemas.microsoft.com/office/drawing/2014/main" id="{CD28AA26-580D-1B43-A539-422CA6B1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6892" y="3625660"/>
            <a:ext cx="3731821" cy="25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Breitbild</PresentationFormat>
  <Paragraphs>58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Religionsunterricht</vt:lpstr>
      <vt:lpstr>Formale Informationen</vt:lpstr>
      <vt:lpstr>Ziele des Unterrichts</vt:lpstr>
      <vt:lpstr>Was solltest Du mitbringen? </vt:lpstr>
      <vt:lpstr>11.1 Was ist Religion?</vt:lpstr>
      <vt:lpstr>11.2 Biblisches Reden von Gott</vt:lpstr>
      <vt:lpstr>12.1 Was ist der Mensch? Was ist das richtige Handeln?</vt:lpstr>
      <vt:lpstr>12.2 Kirche und Staat</vt:lpstr>
      <vt:lpstr>13.1 Religionskritik</vt:lpstr>
      <vt:lpstr>13.2 Religion und ihre Ausdrucksformen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Religionsunterricht</dc:title>
  <dc:creator>Vera Kernen</dc:creator>
  <cp:lastModifiedBy>Andrea Peltzer</cp:lastModifiedBy>
  <cp:revision>13</cp:revision>
  <dcterms:created xsi:type="dcterms:W3CDTF">2021-01-19T13:45:59Z</dcterms:created>
  <dcterms:modified xsi:type="dcterms:W3CDTF">2021-02-05T05:48:20Z</dcterms:modified>
</cp:coreProperties>
</file>